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
  </p:notesMasterIdLst>
  <p:sldIdLst>
    <p:sldId id="258" r:id="rId5"/>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25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5" d="100"/>
          <a:sy n="135" d="100"/>
        </p:scale>
        <p:origin x="1890" y="1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Wayne" userId="79c5f6db-648b-44b3-9d7e-2a33d01ca4fe" providerId="ADAL" clId="{14AA3C0B-E78E-405E-8333-3E30B1CB2CFA}"/>
    <pc:docChg chg="custSel modSld">
      <pc:chgData name="Martin, Wayne" userId="79c5f6db-648b-44b3-9d7e-2a33d01ca4fe" providerId="ADAL" clId="{14AA3C0B-E78E-405E-8333-3E30B1CB2CFA}" dt="2020-12-18T10:19:10.578" v="101" actId="20577"/>
      <pc:docMkLst>
        <pc:docMk/>
      </pc:docMkLst>
      <pc:sldChg chg="modSp">
        <pc:chgData name="Martin, Wayne" userId="79c5f6db-648b-44b3-9d7e-2a33d01ca4fe" providerId="ADAL" clId="{14AA3C0B-E78E-405E-8333-3E30B1CB2CFA}" dt="2020-12-18T10:19:10.578" v="101" actId="20577"/>
        <pc:sldMkLst>
          <pc:docMk/>
          <pc:sldMk cId="0" sldId="258"/>
        </pc:sldMkLst>
        <pc:spChg chg="mod">
          <ac:chgData name="Martin, Wayne" userId="79c5f6db-648b-44b3-9d7e-2a33d01ca4fe" providerId="ADAL" clId="{14AA3C0B-E78E-405E-8333-3E30B1CB2CFA}" dt="2020-12-18T10:19:10.578" v="101" actId="20577"/>
          <ac:spMkLst>
            <pc:docMk/>
            <pc:sldMk cId="0" sldId="258"/>
            <ac:spMk id="2" creationId="{7897536E-7C16-4786-93AC-BC8181A696B6}"/>
          </ac:spMkLst>
        </pc:spChg>
        <pc:spChg chg="mod">
          <ac:chgData name="Martin, Wayne" userId="79c5f6db-648b-44b3-9d7e-2a33d01ca4fe" providerId="ADAL" clId="{14AA3C0B-E78E-405E-8333-3E30B1CB2CFA}" dt="2020-12-18T09:48:32.929" v="36" actId="20577"/>
          <ac:spMkLst>
            <pc:docMk/>
            <pc:sldMk cId="0" sldId="258"/>
            <ac:spMk id="4" creationId="{9554CC53-5F6D-47CE-8E9D-B4D4E188D248}"/>
          </ac:spMkLst>
        </pc:spChg>
      </pc:sldChg>
    </pc:docChg>
  </pc:docChgLst>
  <pc:docChgLst>
    <pc:chgData name="Wayne Martin" userId="79c5f6db-648b-44b3-9d7e-2a33d01ca4fe" providerId="ADAL" clId="{8F4E9148-95F5-49D1-AA8A-9340175FF305}"/>
    <pc:docChg chg="modSld">
      <pc:chgData name="Wayne Martin" userId="79c5f6db-648b-44b3-9d7e-2a33d01ca4fe" providerId="ADAL" clId="{8F4E9148-95F5-49D1-AA8A-9340175FF305}" dt="2024-06-10T10:52:35.638" v="15" actId="20577"/>
      <pc:docMkLst>
        <pc:docMk/>
      </pc:docMkLst>
      <pc:sldChg chg="modSp mod">
        <pc:chgData name="Wayne Martin" userId="79c5f6db-648b-44b3-9d7e-2a33d01ca4fe" providerId="ADAL" clId="{8F4E9148-95F5-49D1-AA8A-9340175FF305}" dt="2024-06-10T10:52:35.638" v="15" actId="20577"/>
        <pc:sldMkLst>
          <pc:docMk/>
          <pc:sldMk cId="0" sldId="258"/>
        </pc:sldMkLst>
        <pc:spChg chg="mod">
          <ac:chgData name="Wayne Martin" userId="79c5f6db-648b-44b3-9d7e-2a33d01ca4fe" providerId="ADAL" clId="{8F4E9148-95F5-49D1-AA8A-9340175FF305}" dt="2024-06-10T10:52:35.638" v="15" actId="20577"/>
          <ac:spMkLst>
            <pc:docMk/>
            <pc:sldMk cId="0" sldId="258"/>
            <ac:spMk id="11" creationId="{7A495F18-162A-47FA-8153-F89FCD733ABC}"/>
          </ac:spMkLst>
        </pc:spChg>
      </pc:sldChg>
    </pc:docChg>
  </pc:docChgLst>
  <pc:docChgLst>
    <pc:chgData name="Wayne Martin" userId="79c5f6db-648b-44b3-9d7e-2a33d01ca4fe" providerId="ADAL" clId="{B8283BF1-408B-4B2B-AE41-DF13D4769AA8}"/>
    <pc:docChg chg="custSel delSld modSld">
      <pc:chgData name="Wayne Martin" userId="79c5f6db-648b-44b3-9d7e-2a33d01ca4fe" providerId="ADAL" clId="{B8283BF1-408B-4B2B-AE41-DF13D4769AA8}" dt="2020-12-17T14:56:22.939" v="2443" actId="1076"/>
      <pc:docMkLst>
        <pc:docMk/>
      </pc:docMkLst>
      <pc:sldChg chg="addSp delSp modSp">
        <pc:chgData name="Wayne Martin" userId="79c5f6db-648b-44b3-9d7e-2a33d01ca4fe" providerId="ADAL" clId="{B8283BF1-408B-4B2B-AE41-DF13D4769AA8}" dt="2020-12-17T14:56:22.939" v="2443" actId="1076"/>
        <pc:sldMkLst>
          <pc:docMk/>
          <pc:sldMk cId="0" sldId="258"/>
        </pc:sldMkLst>
        <pc:spChg chg="add mod">
          <ac:chgData name="Wayne Martin" userId="79c5f6db-648b-44b3-9d7e-2a33d01ca4fe" providerId="ADAL" clId="{B8283BF1-408B-4B2B-AE41-DF13D4769AA8}" dt="2020-12-17T14:42:54.794" v="2434" actId="20577"/>
          <ac:spMkLst>
            <pc:docMk/>
            <pc:sldMk cId="0" sldId="258"/>
            <ac:spMk id="2" creationId="{7897536E-7C16-4786-93AC-BC8181A696B6}"/>
          </ac:spMkLst>
        </pc:spChg>
        <pc:spChg chg="mod">
          <ac:chgData name="Wayne Martin" userId="79c5f6db-648b-44b3-9d7e-2a33d01ca4fe" providerId="ADAL" clId="{B8283BF1-408B-4B2B-AE41-DF13D4769AA8}" dt="2020-12-17T14:28:26.211" v="2296" actId="12"/>
          <ac:spMkLst>
            <pc:docMk/>
            <pc:sldMk cId="0" sldId="258"/>
            <ac:spMk id="4" creationId="{9554CC53-5F6D-47CE-8E9D-B4D4E188D248}"/>
          </ac:spMkLst>
        </pc:spChg>
        <pc:spChg chg="del mod">
          <ac:chgData name="Wayne Martin" userId="79c5f6db-648b-44b3-9d7e-2a33d01ca4fe" providerId="ADAL" clId="{B8283BF1-408B-4B2B-AE41-DF13D4769AA8}" dt="2020-12-17T10:18:38.232" v="34"/>
          <ac:spMkLst>
            <pc:docMk/>
            <pc:sldMk cId="0" sldId="258"/>
            <ac:spMk id="7" creationId="{AD450BCE-53BE-49CE-9A9E-4B618E0ABB30}"/>
          </ac:spMkLst>
        </pc:spChg>
        <pc:spChg chg="mod">
          <ac:chgData name="Wayne Martin" userId="79c5f6db-648b-44b3-9d7e-2a33d01ca4fe" providerId="ADAL" clId="{B8283BF1-408B-4B2B-AE41-DF13D4769AA8}" dt="2020-12-17T10:30:03.233" v="281" actId="20577"/>
          <ac:spMkLst>
            <pc:docMk/>
            <pc:sldMk cId="0" sldId="258"/>
            <ac:spMk id="11" creationId="{7A495F18-162A-47FA-8153-F89FCD733ABC}"/>
          </ac:spMkLst>
        </pc:spChg>
        <pc:spChg chg="add mod">
          <ac:chgData name="Wayne Martin" userId="79c5f6db-648b-44b3-9d7e-2a33d01ca4fe" providerId="ADAL" clId="{B8283BF1-408B-4B2B-AE41-DF13D4769AA8}" dt="2020-12-17T14:56:22.939" v="2443" actId="1076"/>
          <ac:spMkLst>
            <pc:docMk/>
            <pc:sldMk cId="0" sldId="258"/>
            <ac:spMk id="12" creationId="{23831856-4675-47A0-80B4-9D0CE34096C7}"/>
          </ac:spMkLst>
        </pc:spChg>
        <pc:spChg chg="mod">
          <ac:chgData name="Wayne Martin" userId="79c5f6db-648b-44b3-9d7e-2a33d01ca4fe" providerId="ADAL" clId="{B8283BF1-408B-4B2B-AE41-DF13D4769AA8}" dt="2020-12-17T14:27:45.520" v="2287" actId="1076"/>
          <ac:spMkLst>
            <pc:docMk/>
            <pc:sldMk cId="0" sldId="258"/>
            <ac:spMk id="15" creationId="{00000000-0000-0000-0000-000000000000}"/>
          </ac:spMkLst>
        </pc:spChg>
        <pc:spChg chg="mod">
          <ac:chgData name="Wayne Martin" userId="79c5f6db-648b-44b3-9d7e-2a33d01ca4fe" providerId="ADAL" clId="{B8283BF1-408B-4B2B-AE41-DF13D4769AA8}" dt="2020-12-17T14:27:52.304" v="2288" actId="692"/>
          <ac:spMkLst>
            <pc:docMk/>
            <pc:sldMk cId="0" sldId="258"/>
            <ac:spMk id="16" creationId="{C313E39E-DCA4-4280-B878-B25DE1315A73}"/>
          </ac:spMkLst>
        </pc:spChg>
        <pc:spChg chg="mod">
          <ac:chgData name="Wayne Martin" userId="79c5f6db-648b-44b3-9d7e-2a33d01ca4fe" providerId="ADAL" clId="{B8283BF1-408B-4B2B-AE41-DF13D4769AA8}" dt="2020-12-17T14:27:07.595" v="2280" actId="207"/>
          <ac:spMkLst>
            <pc:docMk/>
            <pc:sldMk cId="0" sldId="258"/>
            <ac:spMk id="21" creationId="{AF190684-B1F2-4614-973C-A53316FFACD4}"/>
          </ac:spMkLst>
        </pc:spChg>
        <pc:spChg chg="del mod">
          <ac:chgData name="Wayne Martin" userId="79c5f6db-648b-44b3-9d7e-2a33d01ca4fe" providerId="ADAL" clId="{B8283BF1-408B-4B2B-AE41-DF13D4769AA8}" dt="2020-12-17T14:53:21.092" v="2438"/>
          <ac:spMkLst>
            <pc:docMk/>
            <pc:sldMk cId="0" sldId="258"/>
            <ac:spMk id="26" creationId="{00000000-0000-0000-0000-000000000000}"/>
          </ac:spMkLst>
        </pc:spChg>
        <pc:spChg chg="mod">
          <ac:chgData name="Wayne Martin" userId="79c5f6db-648b-44b3-9d7e-2a33d01ca4fe" providerId="ADAL" clId="{B8283BF1-408B-4B2B-AE41-DF13D4769AA8}" dt="2020-12-17T14:27:40.977" v="2286" actId="1076"/>
          <ac:spMkLst>
            <pc:docMk/>
            <pc:sldMk cId="0" sldId="258"/>
            <ac:spMk id="27" creationId="{E9EA9F39-C33F-41C9-85C1-7E3E9C5B355A}"/>
          </ac:spMkLst>
        </pc:spChg>
      </pc:sldChg>
      <pc:sldChg chg="del">
        <pc:chgData name="Wayne Martin" userId="79c5f6db-648b-44b3-9d7e-2a33d01ca4fe" providerId="ADAL" clId="{B8283BF1-408B-4B2B-AE41-DF13D4769AA8}" dt="2020-12-17T14:13:59.807" v="1832" actId="2696"/>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5456648E-074B-4B5A-B773-FEC8F999A6DB}" type="datetimeFigureOut">
              <a:rPr lang="en-GB" smtClean="0"/>
              <a:t>10/06/2024</a:t>
            </a:fld>
            <a:endParaRPr lang="en-GB"/>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DECEC55E-CA39-4ADE-952C-DC44B5BA4F76}" type="slidenum">
              <a:rPr lang="en-GB" smtClean="0"/>
              <a:t>‹#›</a:t>
            </a:fld>
            <a:endParaRPr lang="en-GB"/>
          </a:p>
        </p:txBody>
      </p:sp>
    </p:spTree>
    <p:extLst>
      <p:ext uri="{BB962C8B-B14F-4D97-AF65-F5344CB8AC3E}">
        <p14:creationId xmlns:p14="http://schemas.microsoft.com/office/powerpoint/2010/main" val="3772166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DC2AFFF-6FFB-4823-B396-AD291263C86B}" type="datetime1">
              <a:rPr lang="en-US" smtClean="0"/>
              <a:t>6/10/2024</a:t>
            </a:fld>
            <a:endParaRPr lang="en-US"/>
          </a:p>
        </p:txBody>
      </p:sp>
      <p:sp>
        <p:nvSpPr>
          <p:cNvPr id="6" name="Holder 6"/>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8223E"/>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50BC2E7-B058-4191-8893-17A76AA89FFC}" type="datetime1">
              <a:rPr lang="en-US" smtClean="0"/>
              <a:t>6/10/2024</a:t>
            </a:fld>
            <a:endParaRPr lang="en-US"/>
          </a:p>
        </p:txBody>
      </p:sp>
      <p:sp>
        <p:nvSpPr>
          <p:cNvPr id="6" name="Holder 6"/>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8223E"/>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AEA31B10-3453-4611-8FB9-92CB16E7F8F3}" type="datetime1">
              <a:rPr lang="en-US" smtClean="0"/>
              <a:t>6/10/2024</a:t>
            </a:fld>
            <a:endParaRPr lang="en-US"/>
          </a:p>
        </p:txBody>
      </p:sp>
      <p:sp>
        <p:nvSpPr>
          <p:cNvPr id="7" name="Holder 7"/>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8223E"/>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F82275E-E732-47AB-AD00-085853F564AE}" type="datetime1">
              <a:rPr lang="en-US" smtClean="0"/>
              <a:t>6/10/2024</a:t>
            </a:fld>
            <a:endParaRPr lang="en-US"/>
          </a:p>
        </p:txBody>
      </p:sp>
      <p:sp>
        <p:nvSpPr>
          <p:cNvPr id="5" name="Holder 5"/>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71B26C9-9E2D-488C-A7E3-14F798435FC2}" type="datetime1">
              <a:rPr lang="en-US" smtClean="0"/>
              <a:t>6/10/2024</a:t>
            </a:fld>
            <a:endParaRPr lang="en-US"/>
          </a:p>
        </p:txBody>
      </p:sp>
      <p:sp>
        <p:nvSpPr>
          <p:cNvPr id="4" name="Holder 4"/>
          <p:cNvSpPr>
            <a:spLocks noGrp="1"/>
          </p:cNvSpPr>
          <p:nvPr>
            <p:ph type="sldNum" sz="quarter" idx="7"/>
          </p:nvPr>
        </p:nvSpPr>
        <p:spPr/>
        <p:txBody>
          <a:bodyPr lIns="0" tIns="0" rIns="0" bIns="0"/>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003" cy="7560005"/>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44500" y="1313103"/>
            <a:ext cx="9804400" cy="421639"/>
          </a:xfrm>
          <a:prstGeom prst="rect">
            <a:avLst/>
          </a:prstGeom>
        </p:spPr>
        <p:txBody>
          <a:bodyPr wrap="square" lIns="0" tIns="0" rIns="0" bIns="0">
            <a:spAutoFit/>
          </a:bodyPr>
          <a:lstStyle>
            <a:lvl1pPr>
              <a:defRPr sz="2600" b="0" i="0">
                <a:solidFill>
                  <a:srgbClr val="18223E"/>
                </a:solidFill>
                <a:latin typeface="Arial"/>
                <a:cs typeface="Arial"/>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44500" y="7253523"/>
            <a:ext cx="3611879" cy="153034"/>
          </a:xfrm>
          <a:prstGeom prst="rect">
            <a:avLst/>
          </a:prstGeom>
        </p:spPr>
        <p:txBody>
          <a:bodyPr wrap="square" lIns="0" tIns="0" rIns="0" bIns="0">
            <a:spAutoFit/>
          </a:bodyPr>
          <a:lstStyle>
            <a:lvl1pPr>
              <a:defRPr sz="700" b="0" i="0">
                <a:solidFill>
                  <a:schemeClr val="bg1"/>
                </a:solidFill>
                <a:latin typeface="Arial"/>
                <a:cs typeface="Arial"/>
              </a:defRPr>
            </a:lvl1pPr>
          </a:lstStyle>
          <a:p>
            <a:pPr marL="12700">
              <a:lnSpc>
                <a:spcPct val="100000"/>
              </a:lnSpc>
              <a:spcBef>
                <a:spcPts val="195"/>
              </a:spcBef>
            </a:pPr>
            <a:r>
              <a:rPr spc="95" dirty="0"/>
              <a:t>1.4 </a:t>
            </a:r>
            <a:r>
              <a:rPr spc="-10" dirty="0">
                <a:latin typeface="Arial Black"/>
                <a:cs typeface="Arial Black"/>
              </a:rPr>
              <a:t>| </a:t>
            </a:r>
            <a:r>
              <a:rPr spc="40" dirty="0"/>
              <a:t>SAFEGUARDING CHILDREN POLICY </a:t>
            </a:r>
            <a:r>
              <a:rPr spc="75" dirty="0"/>
              <a:t>AND </a:t>
            </a:r>
            <a:r>
              <a:rPr spc="20" dirty="0"/>
              <a:t>PROCEDURES</a:t>
            </a:r>
            <a:r>
              <a:rPr spc="5" dirty="0"/>
              <a:t> </a:t>
            </a:r>
            <a:r>
              <a:rPr spc="45" dirty="0"/>
              <a:t>TEMPLATES</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6D916216-03B9-49C6-A60D-30E2C117458C}" type="datetime1">
              <a:rPr lang="en-US" smtClean="0"/>
              <a:t>6/10/2024</a:t>
            </a:fld>
            <a:endParaRPr lang="en-US"/>
          </a:p>
        </p:txBody>
      </p:sp>
      <p:sp>
        <p:nvSpPr>
          <p:cNvPr id="6" name="Holder 6"/>
          <p:cNvSpPr>
            <a:spLocks noGrp="1"/>
          </p:cNvSpPr>
          <p:nvPr>
            <p:ph type="sldNum" sz="quarter" idx="7"/>
          </p:nvPr>
        </p:nvSpPr>
        <p:spPr>
          <a:xfrm>
            <a:off x="10100335" y="7253522"/>
            <a:ext cx="175259" cy="153034"/>
          </a:xfrm>
          <a:prstGeom prst="rect">
            <a:avLst/>
          </a:prstGeom>
        </p:spPr>
        <p:txBody>
          <a:bodyPr wrap="square" lIns="0" tIns="0" rIns="0" bIns="0">
            <a:spAutoFit/>
          </a:bodyPr>
          <a:lstStyle>
            <a:lvl1pPr>
              <a:defRPr sz="700" b="0" i="0">
                <a:solidFill>
                  <a:schemeClr val="bg1"/>
                </a:solidFill>
                <a:latin typeface="Arial Black"/>
                <a:cs typeface="Arial Black"/>
              </a:defRPr>
            </a:lvl1pPr>
          </a:lstStyle>
          <a:p>
            <a:pPr marL="38100">
              <a:lnSpc>
                <a:spcPct val="100000"/>
              </a:lnSpc>
              <a:spcBef>
                <a:spcPts val="195"/>
              </a:spcBef>
            </a:pPr>
            <a:fld id="{81D60167-4931-47E6-BA6A-407CBD079E47}" type="slidenum">
              <a:rPr spc="-100" dirty="0"/>
              <a:t>‹#›</a:t>
            </a:fld>
            <a:endParaRPr spc="-1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uthgatefcwelfare@gmail.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13">
            <a:extLst>
              <a:ext uri="{FF2B5EF4-FFF2-40B4-BE49-F238E27FC236}">
                <a16:creationId xmlns:a16="http://schemas.microsoft.com/office/drawing/2014/main" id="{AF190684-B1F2-4614-973C-A53316FFACD4}"/>
              </a:ext>
            </a:extLst>
          </p:cNvPr>
          <p:cNvSpPr/>
          <p:nvPr/>
        </p:nvSpPr>
        <p:spPr>
          <a:xfrm>
            <a:off x="40664" y="7205421"/>
            <a:ext cx="10692130" cy="355393"/>
          </a:xfrm>
          <a:custGeom>
            <a:avLst/>
            <a:gdLst/>
            <a:ahLst/>
            <a:cxnLst/>
            <a:rect l="l" t="t" r="r" b="b"/>
            <a:pathLst>
              <a:path w="10692130" h="447675">
                <a:moveTo>
                  <a:pt x="0" y="447243"/>
                </a:moveTo>
                <a:lnTo>
                  <a:pt x="10692003" y="447243"/>
                </a:lnTo>
                <a:lnTo>
                  <a:pt x="10692003" y="0"/>
                </a:lnTo>
                <a:lnTo>
                  <a:pt x="0" y="0"/>
                </a:lnTo>
                <a:lnTo>
                  <a:pt x="0" y="447243"/>
                </a:lnTo>
                <a:close/>
              </a:path>
            </a:pathLst>
          </a:custGeom>
          <a:solidFill>
            <a:srgbClr val="0000CC"/>
          </a:solidFill>
        </p:spPr>
        <p:txBody>
          <a:bodyPr wrap="square" lIns="0" tIns="0" rIns="0" bIns="0" rtlCol="0"/>
          <a:lstStyle/>
          <a:p>
            <a:endParaRPr dirty="0"/>
          </a:p>
        </p:txBody>
      </p:sp>
      <p:sp>
        <p:nvSpPr>
          <p:cNvPr id="15" name="object 15"/>
          <p:cNvSpPr txBox="1">
            <a:spLocks noGrp="1"/>
          </p:cNvSpPr>
          <p:nvPr>
            <p:ph type="title"/>
          </p:nvPr>
        </p:nvSpPr>
        <p:spPr>
          <a:xfrm>
            <a:off x="712693" y="885474"/>
            <a:ext cx="9032240" cy="382156"/>
          </a:xfrm>
          <a:prstGeom prst="rect">
            <a:avLst/>
          </a:prstGeom>
        </p:spPr>
        <p:txBody>
          <a:bodyPr vert="horz" wrap="square" lIns="0" tIns="12700" rIns="0" bIns="0" rtlCol="0">
            <a:spAutoFit/>
          </a:bodyPr>
          <a:lstStyle/>
          <a:p>
            <a:pPr marL="12700" algn="ctr">
              <a:lnSpc>
                <a:spcPct val="100000"/>
              </a:lnSpc>
              <a:spcBef>
                <a:spcPts val="100"/>
              </a:spcBef>
            </a:pPr>
            <a:r>
              <a:rPr lang="en-GB" sz="2400" b="1" spc="95" dirty="0">
                <a:solidFill>
                  <a:srgbClr val="0000CC"/>
                </a:solidFill>
                <a:latin typeface="Arial" panose="020B0604020202020204" pitchFamily="34" charset="0"/>
                <a:ea typeface="Verdana" panose="020B0604030504040204" pitchFamily="34" charset="0"/>
                <a:cs typeface="Arial" panose="020B0604020202020204" pitchFamily="34" charset="0"/>
              </a:rPr>
              <a:t>COMPLAINTS PROCEDURE</a:t>
            </a:r>
            <a:endParaRPr sz="2400" b="1" spc="85" dirty="0">
              <a:solidFill>
                <a:srgbClr val="0000CC"/>
              </a:solidFill>
              <a:latin typeface="Arial" panose="020B0604020202020204" pitchFamily="34" charset="0"/>
              <a:ea typeface="Verdana" panose="020B060403050404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9EA9F39-C33F-41C9-85C1-7E3E9C5B355A}"/>
              </a:ext>
            </a:extLst>
          </p:cNvPr>
          <p:cNvSpPr txBox="1"/>
          <p:nvPr/>
        </p:nvSpPr>
        <p:spPr>
          <a:xfrm>
            <a:off x="2451100" y="307147"/>
            <a:ext cx="6096000" cy="584775"/>
          </a:xfrm>
          <a:prstGeom prst="rect">
            <a:avLst/>
          </a:prstGeom>
          <a:noFill/>
        </p:spPr>
        <p:txBody>
          <a:bodyPr wrap="square" rtlCol="0">
            <a:spAutoFit/>
          </a:bodyPr>
          <a:lstStyle/>
          <a:p>
            <a:r>
              <a:rPr lang="en-GB" sz="3200" b="1" dirty="0">
                <a:solidFill>
                  <a:srgbClr val="0000CC"/>
                </a:solidFill>
                <a:latin typeface="Arial" panose="020B0604020202020204" pitchFamily="34" charset="0"/>
                <a:ea typeface="Verdana" panose="020B0604030504040204" pitchFamily="34" charset="0"/>
                <a:cs typeface="Arial" panose="020B0604020202020204" pitchFamily="34" charset="0"/>
              </a:rPr>
              <a:t>Southgate Colts Football Club</a:t>
            </a:r>
          </a:p>
        </p:txBody>
      </p:sp>
      <p:sp>
        <p:nvSpPr>
          <p:cNvPr id="16" name="object 12">
            <a:extLst>
              <a:ext uri="{FF2B5EF4-FFF2-40B4-BE49-F238E27FC236}">
                <a16:creationId xmlns:a16="http://schemas.microsoft.com/office/drawing/2014/main" id="{C313E39E-DCA4-4280-B878-B25DE1315A73}"/>
              </a:ext>
            </a:extLst>
          </p:cNvPr>
          <p:cNvSpPr/>
          <p:nvPr/>
        </p:nvSpPr>
        <p:spPr>
          <a:xfrm>
            <a:off x="497864" y="1495425"/>
            <a:ext cx="9777730" cy="0"/>
          </a:xfrm>
          <a:custGeom>
            <a:avLst/>
            <a:gdLst/>
            <a:ahLst/>
            <a:cxnLst/>
            <a:rect l="l" t="t" r="r" b="b"/>
            <a:pathLst>
              <a:path w="9777730">
                <a:moveTo>
                  <a:pt x="0" y="0"/>
                </a:moveTo>
                <a:lnTo>
                  <a:pt x="9777603" y="0"/>
                </a:lnTo>
              </a:path>
            </a:pathLst>
          </a:custGeom>
          <a:ln w="12700">
            <a:solidFill>
              <a:srgbClr val="0000CC"/>
            </a:solidFill>
          </a:ln>
        </p:spPr>
        <p:txBody>
          <a:bodyPr wrap="square" lIns="0" tIns="0" rIns="0" bIns="0" rtlCol="0"/>
          <a:lstStyle/>
          <a:p>
            <a:endParaRPr/>
          </a:p>
        </p:txBody>
      </p:sp>
      <p:pic>
        <p:nvPicPr>
          <p:cNvPr id="18" name="Picture 17">
            <a:extLst>
              <a:ext uri="{FF2B5EF4-FFF2-40B4-BE49-F238E27FC236}">
                <a16:creationId xmlns:a16="http://schemas.microsoft.com/office/drawing/2014/main" id="{6F53FDA1-ABBE-4FC1-8039-23A42697917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8826" y="113822"/>
            <a:ext cx="1295074" cy="1182283"/>
          </a:xfrm>
          <a:prstGeom prst="rect">
            <a:avLst/>
          </a:prstGeom>
          <a:noFill/>
          <a:ln>
            <a:noFill/>
          </a:ln>
          <a:effectLst/>
        </p:spPr>
      </p:pic>
      <p:sp>
        <p:nvSpPr>
          <p:cNvPr id="4" name="TextBox 3">
            <a:extLst>
              <a:ext uri="{FF2B5EF4-FFF2-40B4-BE49-F238E27FC236}">
                <a16:creationId xmlns:a16="http://schemas.microsoft.com/office/drawing/2014/main" id="{9554CC53-5F6D-47CE-8E9D-B4D4E188D248}"/>
              </a:ext>
            </a:extLst>
          </p:cNvPr>
          <p:cNvSpPr txBox="1"/>
          <p:nvPr/>
        </p:nvSpPr>
        <p:spPr>
          <a:xfrm>
            <a:off x="317500" y="1618898"/>
            <a:ext cx="4911313" cy="5809283"/>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In the event that any person feels that they have suffered discrimination in any way, experienced or witnessed something of concern, or that the Club Policies, Rules or Codes of Conduct have been broken they should follow the procedures as follows:</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Frontline Resolution</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We encourage any complaints be raised with the Manager or Coach of the team in the first instance. Where possible they will aim for resolution at this stage.  </a:t>
            </a:r>
          </a:p>
          <a:p>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Formal Complaints </a:t>
            </a: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Where someone does not feel they can approach the Manager or Coach, or that a resolution to an issue raised with Manager or Coach is not possible, a complaint can be made to the Club Welfare Officer (</a:t>
            </a:r>
            <a:r>
              <a:rPr lang="en-GB" sz="1100" dirty="0">
                <a:latin typeface="Arial" panose="020B0604020202020204" pitchFamily="34" charset="0"/>
                <a:cs typeface="Arial" panose="020B0604020202020204" pitchFamily="34" charset="0"/>
                <a:hlinkClick r:id="rId3"/>
              </a:rPr>
              <a:t>southgatefcwelfare@gmail.com</a:t>
            </a:r>
            <a:r>
              <a:rPr lang="en-GB" sz="1100" dirty="0">
                <a:latin typeface="Arial" panose="020B0604020202020204" pitchFamily="34" charset="0"/>
                <a:cs typeface="Arial" panose="020B0604020202020204" pitchFamily="34" charset="0"/>
              </a:rPr>
              <a:t>)  or any other club official. If possible the complaint should include: </a:t>
            </a:r>
          </a:p>
          <a:p>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Details of what, when, and where the occurrence took place.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Any witness statements and names.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Names of any others who have been treated in a similar way.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Details of any former complaints made about the incident, date, when and to whom made.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 preference for a solution to the incident. </a:t>
            </a:r>
          </a:p>
          <a:p>
            <a:pPr marL="228600" indent="-228600">
              <a:buAutoNum type="arabicParenBoth"/>
            </a:pPr>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The matter will be investigated fully and impartially by the Club Welfare Officer, or if the complaint is against the Club Welfare Officer another committee member will investigate. </a:t>
            </a: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A495F18-162A-47FA-8153-F89FCD733ABC}"/>
              </a:ext>
            </a:extLst>
          </p:cNvPr>
          <p:cNvSpPr txBox="1"/>
          <p:nvPr/>
        </p:nvSpPr>
        <p:spPr>
          <a:xfrm>
            <a:off x="165100" y="7260008"/>
            <a:ext cx="457200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Complaints Procedure - Date : 16/12/2020   Review Date: 01/07/26</a:t>
            </a:r>
          </a:p>
        </p:txBody>
      </p:sp>
      <p:sp>
        <p:nvSpPr>
          <p:cNvPr id="2" name="TextBox 1">
            <a:extLst>
              <a:ext uri="{FF2B5EF4-FFF2-40B4-BE49-F238E27FC236}">
                <a16:creationId xmlns:a16="http://schemas.microsoft.com/office/drawing/2014/main" id="{7897536E-7C16-4786-93AC-BC8181A696B6}"/>
              </a:ext>
            </a:extLst>
          </p:cNvPr>
          <p:cNvSpPr txBox="1"/>
          <p:nvPr/>
        </p:nvSpPr>
        <p:spPr>
          <a:xfrm>
            <a:off x="5345036" y="1604178"/>
            <a:ext cx="4928894" cy="5309146"/>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Timescales</a:t>
            </a:r>
          </a:p>
          <a:p>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The club will acknowledge the complaint within 3 days.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The club will investigate the complaint and update the complainant within 20 days (either with a proposed resolution, or details of further actions to be taken)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If a complaint is of a serious nature the Club or complainant have the right to forward the matter immediately to the County Welfare Officer for advice or for them to investigate the matter and deal with any sanctions as they see fit.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If immediate harm is suspected the relevant authorities will contact with immediate effect.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r>
              <a:rPr lang="en-GB" sz="1100" b="1" dirty="0">
                <a:latin typeface="Arial" panose="020B0604020202020204" pitchFamily="34" charset="0"/>
                <a:cs typeface="Arial" panose="020B0604020202020204" pitchFamily="34" charset="0"/>
              </a:rPr>
              <a:t>Actions</a:t>
            </a:r>
          </a:p>
          <a:p>
            <a:endParaRPr lang="en-GB" sz="1100" b="1"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If complaints against relevant person(s) are upheld, fully or partially, the club may take the following action (or a combination of them).</a:t>
            </a:r>
          </a:p>
          <a:p>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Verbal warning as to future conduct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Written warning as to future conduct</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Require additional training to be undertaken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To be placed under mentoring / supervision for an agreed timeframe</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Suspend from membership</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Remove from membership</a:t>
            </a:r>
          </a:p>
          <a:p>
            <a:endParaRPr lang="en-GB" sz="1100" dirty="0">
              <a:latin typeface="Arial" panose="020B0604020202020204" pitchFamily="34" charset="0"/>
              <a:cs typeface="Arial" panose="020B0604020202020204" pitchFamily="34" charset="0"/>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Everybody will have the right to appeal the decision and this will be reviewed by a separate club official to the person who made the initial decision. </a:t>
            </a:r>
          </a:p>
          <a:p>
            <a:endParaRPr lang="en-GB" sz="1000" dirty="0">
              <a:latin typeface="Arial" panose="020B0604020202020204" pitchFamily="34" charset="0"/>
              <a:cs typeface="Arial" panose="020B0604020202020204" pitchFamily="34" charset="0"/>
            </a:endParaRPr>
          </a:p>
          <a:p>
            <a:endParaRPr lang="en-GB" sz="1000" dirty="0"/>
          </a:p>
        </p:txBody>
      </p:sp>
      <p:sp>
        <p:nvSpPr>
          <p:cNvPr id="12" name="object 17">
            <a:extLst>
              <a:ext uri="{FF2B5EF4-FFF2-40B4-BE49-F238E27FC236}">
                <a16:creationId xmlns:a16="http://schemas.microsoft.com/office/drawing/2014/main" id="{23831856-4675-47A0-80B4-9D0CE34096C7}"/>
              </a:ext>
            </a:extLst>
          </p:cNvPr>
          <p:cNvSpPr txBox="1">
            <a:spLocks noGrp="1"/>
          </p:cNvSpPr>
          <p:nvPr>
            <p:ph type="sldNum" sz="quarter" idx="7"/>
          </p:nvPr>
        </p:nvSpPr>
        <p:spPr>
          <a:xfrm>
            <a:off x="10099675" y="7301364"/>
            <a:ext cx="428625" cy="163506"/>
          </a:xfrm>
          <a:prstGeom prst="rect">
            <a:avLst/>
          </a:prstGeom>
        </p:spPr>
        <p:txBody>
          <a:bodyPr vert="horz" wrap="square" lIns="0" tIns="24765" rIns="0" bIns="0" rtlCol="0">
            <a:spAutoFit/>
          </a:bodyPr>
          <a:lstStyle/>
          <a:p>
            <a:pPr marL="38100">
              <a:lnSpc>
                <a:spcPct val="100000"/>
              </a:lnSpc>
              <a:spcBef>
                <a:spcPts val="195"/>
              </a:spcBef>
            </a:pPr>
            <a:fld id="{81D60167-4931-47E6-BA6A-407CBD079E47}" type="slidenum">
              <a:rPr sz="900" smtClean="0">
                <a:latin typeface="Arial" panose="020B0604020202020204" pitchFamily="34" charset="0"/>
                <a:cs typeface="Arial" panose="020B0604020202020204" pitchFamily="34" charset="0"/>
              </a:rPr>
              <a:t>1</a:t>
            </a:fld>
            <a:r>
              <a:rPr lang="en-GB" sz="900" dirty="0">
                <a:latin typeface="Arial" panose="020B0604020202020204" pitchFamily="34" charset="0"/>
                <a:cs typeface="Arial" panose="020B0604020202020204" pitchFamily="34" charset="0"/>
              </a:rPr>
              <a:t> of 1</a:t>
            </a:r>
            <a:endParaRPr sz="9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E9CB1DA50C2C4998DB6494502870F3" ma:contentTypeVersion="13" ma:contentTypeDescription="Create a new document." ma:contentTypeScope="" ma:versionID="405379446e811797bbde3d2d9a1f4767">
  <xsd:schema xmlns:xsd="http://www.w3.org/2001/XMLSchema" xmlns:xs="http://www.w3.org/2001/XMLSchema" xmlns:p="http://schemas.microsoft.com/office/2006/metadata/properties" xmlns:ns3="2f5db65b-58ee-4eb1-9ef7-368782c2202d" xmlns:ns4="1922d12e-0993-41ec-8b9e-ac2546f5c25b" targetNamespace="http://schemas.microsoft.com/office/2006/metadata/properties" ma:root="true" ma:fieldsID="808799465afd67aa23f2e32c181d8694" ns3:_="" ns4:_="">
    <xsd:import namespace="2f5db65b-58ee-4eb1-9ef7-368782c2202d"/>
    <xsd:import namespace="1922d12e-0993-41ec-8b9e-ac2546f5c25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db65b-58ee-4eb1-9ef7-368782c220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22d12e-0993-41ec-8b9e-ac2546f5c25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8EB8F4-60BC-4AB9-9E82-BB2C9B686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db65b-58ee-4eb1-9ef7-368782c2202d"/>
    <ds:schemaRef ds:uri="1922d12e-0993-41ec-8b9e-ac2546f5c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2BB788-725D-4039-9AE2-7D0949B4F16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895853F-F4D7-403E-85F7-FD627CD3C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686</TotalTime>
  <Words>437</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COMPLAINTS PROCEDURE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FOOTBALL CLUB SAFEGUARDING CHILDREN POLICY</dc:title>
  <dc:creator>Martin, Wayne</dc:creator>
  <cp:lastModifiedBy>Wayne Martin</cp:lastModifiedBy>
  <cp:revision>1</cp:revision>
  <dcterms:created xsi:type="dcterms:W3CDTF">2020-11-12T09:32:34Z</dcterms:created>
  <dcterms:modified xsi:type="dcterms:W3CDTF">2024-06-10T10:52:39Z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2020-07-16T00:00:00Z</vt:filetime>
  </property>
  <property fmtid="{D5CDD505-2E9C-101B-9397-08002B2CF9AE}" pid="3" name="Creator">
    <vt:lpwstr>Adobe InDesign 15.0 (Macintosh)</vt:lpwstr>
  </property>
  <property fmtid="{D5CDD505-2E9C-101B-9397-08002B2CF9AE}" pid="4" name="LastSaved">
    <vt:filetime>2020-11-12T00:00:00Z</vt:filetime>
  </property>
  <property fmtid="{D5CDD505-2E9C-101B-9397-08002B2CF9AE}" pid="5" name="ContentTypeId">
    <vt:lpwstr>0x010100F3E9CB1DA50C2C4998DB6494502870F3</vt:lpwstr>
  </property>
</Properties>
</file>